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9" r:id="rId1"/>
  </p:sldMasterIdLst>
  <p:sldIdLst>
    <p:sldId id="256" r:id="rId2"/>
    <p:sldId id="257" r:id="rId3"/>
    <p:sldId id="258" r:id="rId4"/>
    <p:sldId id="259" r:id="rId5"/>
    <p:sldId id="266" r:id="rId6"/>
    <p:sldId id="260" r:id="rId7"/>
    <p:sldId id="262" r:id="rId8"/>
    <p:sldId id="265" r:id="rId9"/>
    <p:sldId id="264" r:id="rId10"/>
    <p:sldId id="267" r:id="rId11"/>
    <p:sldId id="263" r:id="rId12"/>
    <p:sldId id="268" r:id="rId1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06B338-CC9F-420D-B66E-E67ADE38B4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C4E45E3-4CBA-4076-BFFC-B4C806536B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CF5CA28-0609-43E0-A395-C768064F72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11/19/2017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8E9CE78-B7D7-4938-B4E5-FFD7433A46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541DE7C-3BE7-4F3D-BD5F-E7852D2E1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50117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93BEB24-B3B9-4872-88E6-02F7EA2E3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6602A22-FFAD-46D2-84C2-D14C803AED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4C5663E-97DE-4DC4-830C-3DF030A019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11/19/2017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5BB43AC-328C-4285-8204-72E99ED192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15E03C6-CBDB-47ED-B21E-3214590905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4690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964532C1-D3CF-4B37-836A-538014CB690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4C4E699-FD42-4952-A9F3-3C43806B29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F19B322-DCE5-45A8-AB96-E8A28BCBA5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11/19/2017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E46720D-26C9-44C6-8AA7-A55564988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3361CBC-D40D-4C65-90AF-3C6DBF96A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0183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A8B274B-632B-4204-BC01-AC2F2604E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FCA8593-718E-4231-930A-27B30DAC50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9890EDF-89A0-4182-9115-477E721B2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11/19/2017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036138B-78FE-4751-8D61-3110C880E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7A92AAB-6487-4847-BB23-668FD849BD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40699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D5A5E0-5000-4813-95FE-CF2A6DE818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6A7A661-637C-464F-A463-2684E38A5A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586EDA9-BACF-4433-AD66-9872ACFF4F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11/19/2017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A38EE18-CD26-4006-A896-B77C3AAAE8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7B6AE60-119D-4173-8D5C-CD6F2A0A35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05293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ECF97A8-69FE-4806-A8A2-FFBDB131E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39FD12A-1854-4AF4-AA0E-F169AAC69E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FE4C0E2-0A9F-4505-A030-3ABFA19054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31AE54A-6BEE-4266-A7B7-DC14F824BF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11/19/2017</a:t>
            </a:fld>
            <a:endParaRPr lang="en-US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B04A47B-562F-4F95-833B-EAA17EDE7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936712E-EB1A-45F9-A755-953B7610A8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37100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1CE9026-0B50-4316-89E0-D9EE74238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8A2D04B-DC28-4DB2-9F8F-C6249305E5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390FC57-CF10-4BC4-9EF2-BF939C906C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28DDDDBF-60B0-43C7-9D2A-D7DE5C6BF00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A407B59-46DF-4AA8-962A-29DCA62F4E6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8AAFB6C1-17D2-4160-9DB3-8E8011982A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11/19/2017</a:t>
            </a:fld>
            <a:endParaRPr lang="en-US" dirty="0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BA0B9559-8E01-4443-A8A9-1C68F94438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8FC9A9B0-E945-4357-B5A8-E9F3815BD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0366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15F99B-94FE-41B5-9E25-8D668140B0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CA825FE-B9DB-4730-B252-4728371B3D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11/19/2017</a:t>
            </a:fld>
            <a:endParaRPr 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0BC04D3-C4C4-4A68-8344-A5BC0A934A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1B14176-8CBB-43FA-8CE1-15661F4320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56714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FBA20719-2C39-4286-81A7-C1AB169CD9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11/19/2017</a:t>
            </a:fld>
            <a:endParaRPr 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B36240AF-17B8-4DFA-ACC7-CA03203883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CA9EAE7-CADC-431A-854F-2829E6722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25305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D22A9D-BBB3-4567-9F49-85A4F10EE5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3183BC9-58CE-4360-979B-546CBFECE9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DADF8EE-F970-4FE4-BF3A-9567EF8D27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50F4D8A-A7E1-47E8-8704-28C9B5809A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11/19/2017</a:t>
            </a:fld>
            <a:endParaRPr lang="en-US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FB27D1F-0D4B-49B6-83A2-CA3E6EEA1F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4921CEC-B8FC-4B26-B438-AC1285803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32815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FCA40DD-B192-41AE-AD73-39BD8836D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5887640C-D949-4C4D-AFE2-E610823424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687AF58-CAB2-4D31-B266-DA65CA2683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3523DCF-0EC7-41F3-9A2A-339C063F37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11/19/2017</a:t>
            </a:fld>
            <a:endParaRPr lang="en-US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3C8E156-4F4D-4A4C-A1DF-CC0D867FFB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EFD3911-E94A-4B03-BE51-4347D4250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94766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B002CDA6-DDC3-43B8-80F9-7EB6469C28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8782404-8579-42E8-893D-2039A82A73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BDC29E6-0D8E-41F7-83F7-5C51095F86F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11/19/2017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81F9859-2892-4479-90ED-B66885D277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F234D1A-FEB8-4FFF-9F4B-5FBB636F26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10713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3D51FF0F-F8EA-408E-B82D-B60C52BC64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C94FE92D-9BC3-4DA3-B31B-FE9A03F02B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55599"/>
            <a:ext cx="9144000" cy="1030923"/>
          </a:xfrm>
          <a:solidFill>
            <a:schemeClr val="bg1">
              <a:alpha val="46000"/>
            </a:schemeClr>
          </a:solidFill>
        </p:spPr>
        <p:txBody>
          <a:bodyPr/>
          <a:lstStyle/>
          <a:p>
            <a:r>
              <a:rPr lang="zh-CN" altLang="en-US" b="1" dirty="0">
                <a:ln w="12700">
                  <a:solidFill>
                    <a:srgbClr val="FF0000"/>
                  </a:solidFill>
                  <a:prstDash val="solid"/>
                </a:ln>
                <a:solidFill>
                  <a:srgbClr val="C00000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真心电话亭 </a:t>
            </a:r>
            <a:r>
              <a:rPr lang="en-US" altLang="zh-CN" b="1" dirty="0">
                <a:ln w="12700">
                  <a:solidFill>
                    <a:srgbClr val="FF0000"/>
                  </a:solidFill>
                  <a:prstDash val="solid"/>
                </a:ln>
                <a:solidFill>
                  <a:srgbClr val="C00000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Truth Hub</a:t>
            </a:r>
            <a:endParaRPr lang="zh-CN" altLang="en-US" b="1" dirty="0">
              <a:ln w="12700">
                <a:solidFill>
                  <a:srgbClr val="FF0000"/>
                </a:solidFill>
                <a:prstDash val="solid"/>
              </a:ln>
              <a:solidFill>
                <a:srgbClr val="C00000"/>
              </a:solidFill>
              <a:effectLst>
                <a:glow rad="63500">
                  <a:schemeClr val="accent2">
                    <a:satMod val="175000"/>
                    <a:alpha val="40000"/>
                  </a:schemeClr>
                </a:glow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C89BCDB-ED6E-4512-B280-FE568F24E1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94480" y="3947478"/>
            <a:ext cx="4785360" cy="451802"/>
          </a:xfrm>
          <a:solidFill>
            <a:schemeClr val="bg1">
              <a:alpha val="17000"/>
            </a:schemeClr>
          </a:solidFill>
          <a:effectLst>
            <a:glow>
              <a:schemeClr val="accent1">
                <a:alpha val="40000"/>
              </a:schemeClr>
            </a:glow>
          </a:effectLst>
        </p:spPr>
        <p:txBody>
          <a:bodyPr>
            <a:noAutofit/>
          </a:bodyPr>
          <a:lstStyle/>
          <a:p>
            <a:pPr>
              <a:spcBef>
                <a:spcPct val="0"/>
              </a:spcBef>
            </a:pPr>
            <a:r>
              <a:rPr lang="zh-CN" altLang="en-US" b="1" dirty="0">
                <a:ln w="12700">
                  <a:solidFill>
                    <a:srgbClr val="FF0000"/>
                  </a:solidFill>
                  <a:prstDash val="solid"/>
                </a:ln>
                <a:solidFill>
                  <a:srgbClr val="C00000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rPr>
              <a:t>深圳实验学校高中部 官龙梦客</a:t>
            </a:r>
          </a:p>
        </p:txBody>
      </p:sp>
    </p:spTree>
    <p:extLst>
      <p:ext uri="{BB962C8B-B14F-4D97-AF65-F5344CB8AC3E}">
        <p14:creationId xmlns:p14="http://schemas.microsoft.com/office/powerpoint/2010/main" val="36874339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2CB95C2B-6E8F-4306-B624-A9812230FB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3889"/>
          <a:stretch/>
        </p:blipFill>
        <p:spPr>
          <a:xfrm>
            <a:off x="8971280" y="0"/>
            <a:ext cx="3220720" cy="6858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E8DDF9A-1742-4B4F-AE8A-99EFD3F18E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标题 4">
            <a:extLst>
              <a:ext uri="{FF2B5EF4-FFF2-40B4-BE49-F238E27FC236}">
                <a16:creationId xmlns:a16="http://schemas.microsoft.com/office/drawing/2014/main" id="{21E4BA71-8588-4E10-9C9D-012CB878D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zh-CN" altLang="en-US" b="1" dirty="0">
                <a:ln w="9525">
                  <a:solidFill>
                    <a:srgbClr val="FFC000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结构设计</a:t>
            </a:r>
            <a:r>
              <a:rPr lang="en-US" altLang="zh-CN" b="1" dirty="0">
                <a:ln w="9525">
                  <a:solidFill>
                    <a:srgbClr val="FFC000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-</a:t>
            </a:r>
            <a:r>
              <a:rPr lang="zh-CN" altLang="en-US" b="1" dirty="0">
                <a:ln w="9525">
                  <a:solidFill>
                    <a:srgbClr val="FFC000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激光切割设计图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0B31E8D-17BE-447A-BBB8-9B6A073823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484860" y="478155"/>
            <a:ext cx="49002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820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2CB95C2B-6E8F-4306-B624-A9812230FB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3889"/>
          <a:stretch/>
        </p:blipFill>
        <p:spPr>
          <a:xfrm>
            <a:off x="8971280" y="0"/>
            <a:ext cx="3220720" cy="6858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E8DDF9A-1742-4B4F-AE8A-99EFD3F18E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标题 4">
            <a:extLst>
              <a:ext uri="{FF2B5EF4-FFF2-40B4-BE49-F238E27FC236}">
                <a16:creationId xmlns:a16="http://schemas.microsoft.com/office/drawing/2014/main" id="{21E4BA71-8588-4E10-9C9D-012CB878D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zh-CN" altLang="en-US" b="1" dirty="0">
                <a:ln w="9525">
                  <a:solidFill>
                    <a:srgbClr val="FFC000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结构设计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FD80B02B-EA4C-4164-A3D4-9F83D70F6A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0671" y="550386"/>
            <a:ext cx="3665217" cy="274891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51E61DD-99EA-4B56-94C8-8A1C1F3CCD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2337" y="2876232"/>
            <a:ext cx="4020823" cy="301561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79766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3D51FF0F-F8EA-408E-B82D-B60C52BC64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C94FE92D-9BC3-4DA3-B31B-FE9A03F02B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666556"/>
            <a:ext cx="9144000" cy="1030923"/>
          </a:xfrm>
          <a:solidFill>
            <a:schemeClr val="bg1">
              <a:alpha val="46000"/>
            </a:schemeClr>
          </a:solidFill>
        </p:spPr>
        <p:txBody>
          <a:bodyPr/>
          <a:lstStyle/>
          <a:p>
            <a:r>
              <a:rPr lang="zh-CN" altLang="en-US" b="1" dirty="0">
                <a:ln w="12700">
                  <a:solidFill>
                    <a:srgbClr val="FF0000"/>
                  </a:solidFill>
                  <a:prstDash val="solid"/>
                </a:ln>
                <a:solidFill>
                  <a:srgbClr val="C00000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</a:rPr>
              <a:t>感谢观看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C89BCDB-ED6E-4512-B280-FE568F24E1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99840" y="4138135"/>
            <a:ext cx="4785360" cy="451802"/>
          </a:xfrm>
          <a:solidFill>
            <a:schemeClr val="bg1">
              <a:alpha val="17000"/>
            </a:schemeClr>
          </a:solidFill>
          <a:effectLst>
            <a:glow>
              <a:schemeClr val="accent1">
                <a:alpha val="40000"/>
              </a:schemeClr>
            </a:glow>
          </a:effectLst>
        </p:spPr>
        <p:txBody>
          <a:bodyPr>
            <a:noAutofit/>
          </a:bodyPr>
          <a:lstStyle/>
          <a:p>
            <a:pPr>
              <a:spcBef>
                <a:spcPct val="0"/>
              </a:spcBef>
            </a:pPr>
            <a:r>
              <a:rPr lang="zh-CN" altLang="en-US" b="1" dirty="0">
                <a:ln w="12700">
                  <a:solidFill>
                    <a:srgbClr val="FF0000"/>
                  </a:solidFill>
                  <a:prstDash val="solid"/>
                </a:ln>
                <a:solidFill>
                  <a:srgbClr val="C00000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rPr>
              <a:t>深圳实验学校高中部 官龙梦客</a:t>
            </a:r>
          </a:p>
        </p:txBody>
      </p:sp>
    </p:spTree>
    <p:extLst>
      <p:ext uri="{BB962C8B-B14F-4D97-AF65-F5344CB8AC3E}">
        <p14:creationId xmlns:p14="http://schemas.microsoft.com/office/powerpoint/2010/main" val="31117570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2CB95C2B-6E8F-4306-B624-A9812230FB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3889"/>
          <a:stretch/>
        </p:blipFill>
        <p:spPr>
          <a:xfrm>
            <a:off x="8991600" y="0"/>
            <a:ext cx="3220720" cy="6858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E8DDF9A-1742-4B4F-AE8A-99EFD3F18E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标题 4">
            <a:extLst>
              <a:ext uri="{FF2B5EF4-FFF2-40B4-BE49-F238E27FC236}">
                <a16:creationId xmlns:a16="http://schemas.microsoft.com/office/drawing/2014/main" id="{21E4BA71-8588-4E10-9C9D-012CB878D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66960" y="365125"/>
            <a:ext cx="1386840" cy="1325563"/>
          </a:xfrm>
        </p:spPr>
        <p:txBody>
          <a:bodyPr/>
          <a:lstStyle/>
          <a:p>
            <a:pPr algn="r"/>
            <a:r>
              <a:rPr lang="zh-CN" altLang="en-US" b="1" dirty="0">
                <a:ln w="9525">
                  <a:solidFill>
                    <a:srgbClr val="FFC000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缘起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2473CBC-93C8-43D4-89C4-17A3AE59B4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62880" y="1690688"/>
            <a:ext cx="6090920" cy="448627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zh-CN" dirty="0"/>
              <a:t>       </a:t>
            </a:r>
            <a:r>
              <a:rPr lang="zh-CN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瘦金书简体" panose="03000509000000000000" pitchFamily="65" charset="-122"/>
                <a:ea typeface="方正瘦金书简体" panose="03000509000000000000" pitchFamily="65" charset="-122"/>
              </a:rPr>
              <a:t>生活中，无论是长幼之爱、师生之爱、同窗之爱抑或男女之爱，我们无时无刻不享受着它们的滋润。但是，我们却也常常为爱所困扰。无论是家庭纠纷、师生矛盾、好友</a:t>
            </a: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瘦金书简体" panose="03000509000000000000" pitchFamily="65" charset="-122"/>
                <a:ea typeface="方正瘦金书简体" panose="03000509000000000000" pitchFamily="65" charset="-122"/>
              </a:rPr>
              <a:t>闹别扭亦或是</a:t>
            </a:r>
            <a:r>
              <a:rPr lang="zh-CN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瘦金书简体" panose="03000509000000000000" pitchFamily="65" charset="-122"/>
                <a:ea typeface="方正瘦金书简体" panose="03000509000000000000" pitchFamily="65" charset="-122"/>
              </a:rPr>
              <a:t>爱情</a:t>
            </a: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瘦金书简体" panose="03000509000000000000" pitchFamily="65" charset="-122"/>
                <a:ea typeface="方正瘦金书简体" panose="03000509000000000000" pitchFamily="65" charset="-122"/>
              </a:rPr>
              <a:t>受</a:t>
            </a:r>
            <a:r>
              <a:rPr lang="zh-CN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瘦金书简体" panose="03000509000000000000" pitchFamily="65" charset="-122"/>
                <a:ea typeface="方正瘦金书简体" panose="03000509000000000000" pitchFamily="65" charset="-122"/>
              </a:rPr>
              <a:t>挫</a:t>
            </a: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瘦金书简体" panose="03000509000000000000" pitchFamily="65" charset="-122"/>
                <a:ea typeface="方正瘦金书简体" panose="03000509000000000000" pitchFamily="65" charset="-122"/>
              </a:rPr>
              <a:t>。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瘦金书简体" panose="03000509000000000000" pitchFamily="65" charset="-122"/>
              <a:ea typeface="方正瘦金书简体" panose="03000509000000000000" pitchFamily="65" charset="-122"/>
            </a:endParaRPr>
          </a:p>
          <a:p>
            <a:pPr marL="0" indent="0">
              <a:buNone/>
            </a:pP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瘦金书简体" panose="03000509000000000000" pitchFamily="65" charset="-122"/>
                <a:ea typeface="方正瘦金书简体" panose="03000509000000000000" pitchFamily="65" charset="-122"/>
              </a:rPr>
              <a:t>        其实，</a:t>
            </a:r>
            <a:r>
              <a:rPr lang="zh-CN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瘦金书简体" panose="03000509000000000000" pitchFamily="65" charset="-122"/>
                <a:ea typeface="方正瘦金书简体" panose="03000509000000000000" pitchFamily="65" charset="-122"/>
              </a:rPr>
              <a:t>只要双方愿意</a:t>
            </a: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瘦金书简体" panose="03000509000000000000" pitchFamily="65" charset="-122"/>
                <a:ea typeface="方正瘦金书简体" panose="03000509000000000000" pitchFamily="65" charset="-122"/>
              </a:rPr>
              <a:t>真诚地交流</a:t>
            </a:r>
            <a:r>
              <a:rPr lang="zh-CN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瘦金书简体" panose="03000509000000000000" pitchFamily="65" charset="-122"/>
                <a:ea typeface="方正瘦金书简体" panose="03000509000000000000" pitchFamily="65" charset="-122"/>
              </a:rPr>
              <a:t>，</a:t>
            </a: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瘦金书简体" panose="03000509000000000000" pitchFamily="65" charset="-122"/>
                <a:ea typeface="方正瘦金书简体" panose="03000509000000000000" pitchFamily="65" charset="-122"/>
              </a:rPr>
              <a:t>爱就能长久维系</a:t>
            </a:r>
            <a:r>
              <a:rPr lang="zh-CN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瘦金书简体" panose="03000509000000000000" pitchFamily="65" charset="-122"/>
                <a:ea typeface="方正瘦金书简体" panose="03000509000000000000" pitchFamily="65" charset="-122"/>
              </a:rPr>
              <a:t>。</a:t>
            </a: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瘦金书简体" panose="03000509000000000000" pitchFamily="65" charset="-122"/>
                <a:ea typeface="方正瘦金书简体" panose="03000509000000000000" pitchFamily="65" charset="-122"/>
              </a:rPr>
              <a:t>可</a:t>
            </a:r>
            <a:r>
              <a:rPr lang="zh-CN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瘦金书简体" panose="03000509000000000000" pitchFamily="65" charset="-122"/>
                <a:ea typeface="方正瘦金书简体" panose="03000509000000000000" pitchFamily="65" charset="-122"/>
              </a:rPr>
              <a:t>我们</a:t>
            </a: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瘦金书简体" panose="03000509000000000000" pitchFamily="65" charset="-122"/>
                <a:ea typeface="方正瘦金书简体" panose="03000509000000000000" pitchFamily="65" charset="-122"/>
              </a:rPr>
              <a:t>总有些时候放不下面子</a:t>
            </a:r>
            <a:r>
              <a:rPr lang="zh-CN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瘦金书简体" panose="03000509000000000000" pitchFamily="65" charset="-122"/>
                <a:ea typeface="方正瘦金书简体" panose="03000509000000000000" pitchFamily="65" charset="-122"/>
              </a:rPr>
              <a:t>，</a:t>
            </a: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瘦金书简体" panose="03000509000000000000" pitchFamily="65" charset="-122"/>
                <a:ea typeface="方正瘦金书简体" panose="03000509000000000000" pitchFamily="65" charset="-122"/>
              </a:rPr>
              <a:t>担心对方不会接受自己，殊不知大多时候对方亦是如此。由此</a:t>
            </a:r>
            <a:r>
              <a:rPr lang="zh-CN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瘦金书简体" panose="03000509000000000000" pitchFamily="65" charset="-122"/>
                <a:ea typeface="方正瘦金书简体" panose="03000509000000000000" pitchFamily="65" charset="-122"/>
              </a:rPr>
              <a:t>陷入双方都想沟通却没</a:t>
            </a: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瘦金书简体" panose="03000509000000000000" pitchFamily="65" charset="-122"/>
                <a:ea typeface="方正瘦金书简体" panose="03000509000000000000" pitchFamily="65" charset="-122"/>
              </a:rPr>
              <a:t>能</a:t>
            </a:r>
            <a:r>
              <a:rPr lang="zh-CN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瘦金书简体" panose="03000509000000000000" pitchFamily="65" charset="-122"/>
                <a:ea typeface="方正瘦金书简体" panose="03000509000000000000" pitchFamily="65" charset="-122"/>
              </a:rPr>
              <a:t>真正促膝长谈的僵局</a:t>
            </a: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瘦金书简体" panose="03000509000000000000" pitchFamily="65" charset="-122"/>
                <a:ea typeface="方正瘦金书简体" panose="03000509000000000000" pitchFamily="65" charset="-122"/>
              </a:rPr>
              <a:t>，实为尴尬</a:t>
            </a:r>
            <a:r>
              <a:rPr lang="zh-CN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瘦金书简体" panose="03000509000000000000" pitchFamily="65" charset="-122"/>
                <a:ea typeface="方正瘦金书简体" panose="03000509000000000000" pitchFamily="65" charset="-122"/>
              </a:rPr>
              <a:t>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55553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2CB95C2B-6E8F-4306-B624-A9812230FB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3889"/>
          <a:stretch/>
        </p:blipFill>
        <p:spPr>
          <a:xfrm>
            <a:off x="8991600" y="0"/>
            <a:ext cx="3220720" cy="6858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E8DDF9A-1742-4B4F-AE8A-99EFD3F18E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标题 4">
            <a:extLst>
              <a:ext uri="{FF2B5EF4-FFF2-40B4-BE49-F238E27FC236}">
                <a16:creationId xmlns:a16="http://schemas.microsoft.com/office/drawing/2014/main" id="{21E4BA71-8588-4E10-9C9D-012CB878D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zh-CN" altLang="en-US" b="1" dirty="0">
                <a:ln w="9525">
                  <a:solidFill>
                    <a:srgbClr val="FFC000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缘起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2473CBC-93C8-43D4-89C4-17A3AE59B4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62880" y="2600960"/>
            <a:ext cx="6090920" cy="357600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瘦金书简体" panose="03000509000000000000" pitchFamily="65" charset="-122"/>
                <a:ea typeface="方正瘦金书简体" panose="03000509000000000000" pitchFamily="65" charset="-122"/>
              </a:rPr>
              <a:t>或许，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瘦金书简体" panose="03000509000000000000" pitchFamily="65" charset="-122"/>
              <a:ea typeface="方正瘦金书简体" panose="03000509000000000000" pitchFamily="65" charset="-122"/>
            </a:endParaRPr>
          </a:p>
          <a:p>
            <a:pPr marL="0" indent="0">
              <a:buNone/>
            </a:pP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瘦金书简体" panose="03000509000000000000" pitchFamily="65" charset="-122"/>
                <a:ea typeface="方正瘦金书简体" panose="03000509000000000000" pitchFamily="65" charset="-122"/>
              </a:rPr>
              <a:t>        </a:t>
            </a: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瘦金书简体" panose="03000509000000000000" pitchFamily="65" charset="-122"/>
                <a:ea typeface="方正瘦金书简体" panose="03000509000000000000" pitchFamily="65" charset="-122"/>
              </a:rPr>
              <a:t>我们的心声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瘦金书简体" panose="03000509000000000000" pitchFamily="65" charset="-122"/>
              <a:ea typeface="方正瘦金书简体" panose="03000509000000000000" pitchFamily="65" charset="-122"/>
            </a:endParaRPr>
          </a:p>
          <a:p>
            <a:pPr marL="0" indent="0">
              <a:buNone/>
            </a:pP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瘦金书简体" panose="03000509000000000000" pitchFamily="65" charset="-122"/>
                <a:ea typeface="方正瘦金书简体" panose="03000509000000000000" pitchFamily="65" charset="-122"/>
              </a:rPr>
              <a:t>                </a:t>
            </a: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瘦金书简体" panose="03000509000000000000" pitchFamily="65" charset="-122"/>
                <a:ea typeface="方正瘦金书简体" panose="03000509000000000000" pitchFamily="65" charset="-122"/>
              </a:rPr>
              <a:t>可以用另一种方式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瘦金书简体" panose="03000509000000000000" pitchFamily="65" charset="-122"/>
              <a:ea typeface="方正瘦金书简体" panose="03000509000000000000" pitchFamily="65" charset="-122"/>
            </a:endParaRPr>
          </a:p>
          <a:p>
            <a:pPr marL="0" indent="0">
              <a:buNone/>
            </a:pP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瘦金书简体" panose="03000509000000000000" pitchFamily="65" charset="-122"/>
                <a:ea typeface="方正瘦金书简体" panose="03000509000000000000" pitchFamily="65" charset="-122"/>
              </a:rPr>
              <a:t>        </a:t>
            </a: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瘦金书简体" panose="03000509000000000000" pitchFamily="65" charset="-122"/>
                <a:ea typeface="方正瘦金书简体" panose="03000509000000000000" pitchFamily="65" charset="-122"/>
              </a:rPr>
              <a:t>传递给彼此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瘦金书简体" panose="03000509000000000000" pitchFamily="65" charset="-122"/>
                <a:ea typeface="方正瘦金书简体" panose="03000509000000000000" pitchFamily="65" charset="-122"/>
              </a:rPr>
              <a:t>......</a:t>
            </a:r>
            <a:endParaRPr lang="zh-CN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瘦金书简体" panose="03000509000000000000" pitchFamily="65" charset="-122"/>
              <a:ea typeface="方正瘦金书简体" panose="03000509000000000000" pitchFamily="65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09436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2CB95C2B-6E8F-4306-B624-A9812230FB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3889"/>
          <a:stretch/>
        </p:blipFill>
        <p:spPr>
          <a:xfrm>
            <a:off x="8991600" y="0"/>
            <a:ext cx="3220720" cy="6858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E8DDF9A-1742-4B4F-AE8A-99EFD3F18E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标题 4">
            <a:extLst>
              <a:ext uri="{FF2B5EF4-FFF2-40B4-BE49-F238E27FC236}">
                <a16:creationId xmlns:a16="http://schemas.microsoft.com/office/drawing/2014/main" id="{21E4BA71-8588-4E10-9C9D-012CB878D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zh-CN" altLang="en-US" b="1" dirty="0">
                <a:ln w="9525">
                  <a:solidFill>
                    <a:srgbClr val="FFC000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缘起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2473CBC-93C8-43D4-89C4-17A3AE59B4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2366328"/>
            <a:ext cx="3667760" cy="26425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静蕾简体" panose="02000000000000000000" pitchFamily="2" charset="-122"/>
                <a:ea typeface="方正静蕾简体" panose="02000000000000000000" pitchFamily="2" charset="-122"/>
              </a:rPr>
              <a:t>真心电话亭</a:t>
            </a:r>
            <a:endParaRPr lang="en-US" altLang="zh-CN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静蕾简体" panose="02000000000000000000" pitchFamily="2" charset="-122"/>
              <a:ea typeface="方正静蕾简体" panose="02000000000000000000" pitchFamily="2" charset="-122"/>
            </a:endParaRPr>
          </a:p>
          <a:p>
            <a:pPr marL="0" indent="0">
              <a:buNone/>
            </a:pPr>
            <a:r>
              <a:rPr lang="zh-CN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静蕾简体" panose="02000000000000000000" pitchFamily="2" charset="-122"/>
                <a:ea typeface="方正静蕾简体" panose="02000000000000000000" pitchFamily="2" charset="-122"/>
              </a:rPr>
              <a:t>       为爱留音</a:t>
            </a:r>
          </a:p>
        </p:txBody>
      </p:sp>
    </p:spTree>
    <p:extLst>
      <p:ext uri="{BB962C8B-B14F-4D97-AF65-F5344CB8AC3E}">
        <p14:creationId xmlns:p14="http://schemas.microsoft.com/office/powerpoint/2010/main" val="3506140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2CB95C2B-6E8F-4306-B624-A9812230FB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3889"/>
          <a:stretch/>
        </p:blipFill>
        <p:spPr>
          <a:xfrm>
            <a:off x="8991600" y="0"/>
            <a:ext cx="3220720" cy="6858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E8DDF9A-1742-4B4F-AE8A-99EFD3F18E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320" y="0"/>
            <a:ext cx="9144000" cy="6858000"/>
          </a:xfrm>
          <a:prstGeom prst="rect">
            <a:avLst/>
          </a:prstGeom>
        </p:spPr>
      </p:pic>
      <p:sp>
        <p:nvSpPr>
          <p:cNvPr id="5" name="标题 4">
            <a:extLst>
              <a:ext uri="{FF2B5EF4-FFF2-40B4-BE49-F238E27FC236}">
                <a16:creationId xmlns:a16="http://schemas.microsoft.com/office/drawing/2014/main" id="{21E4BA71-8588-4E10-9C9D-012CB878D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zh-CN" altLang="en-US" b="1" dirty="0">
                <a:ln w="9525">
                  <a:solidFill>
                    <a:srgbClr val="FFC000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团队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2473CBC-93C8-43D4-89C4-17A3AE59B4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58560" y="2076768"/>
            <a:ext cx="3667760" cy="26425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静蕾简体" panose="02000000000000000000" pitchFamily="2" charset="-122"/>
                <a:ea typeface="方正静蕾简体" panose="02000000000000000000" pitchFamily="2" charset="-122"/>
              </a:rPr>
              <a:t>队长：彭浩然</a:t>
            </a:r>
            <a:endParaRPr lang="en-US" altLang="zh-CN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静蕾简体" panose="02000000000000000000" pitchFamily="2" charset="-122"/>
              <a:ea typeface="方正静蕾简体" panose="02000000000000000000" pitchFamily="2" charset="-122"/>
            </a:endParaRPr>
          </a:p>
          <a:p>
            <a:pPr marL="0" indent="0">
              <a:buNone/>
            </a:pPr>
            <a:r>
              <a:rPr lang="zh-CN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静蕾简体" panose="02000000000000000000" pitchFamily="2" charset="-122"/>
                <a:ea typeface="方正静蕾简体" panose="02000000000000000000" pitchFamily="2" charset="-122"/>
              </a:rPr>
              <a:t>技术：刘臣轩</a:t>
            </a:r>
            <a:endParaRPr lang="en-US" altLang="zh-CN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静蕾简体" panose="02000000000000000000" pitchFamily="2" charset="-122"/>
              <a:ea typeface="方正静蕾简体" panose="02000000000000000000" pitchFamily="2" charset="-122"/>
            </a:endParaRPr>
          </a:p>
          <a:p>
            <a:pPr marL="0" indent="0">
              <a:buNone/>
            </a:pPr>
            <a:r>
              <a:rPr lang="zh-CN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静蕾简体" panose="02000000000000000000" pitchFamily="2" charset="-122"/>
                <a:ea typeface="方正静蕾简体" panose="02000000000000000000" pitchFamily="2" charset="-122"/>
              </a:rPr>
              <a:t>宣传：翟梦初</a:t>
            </a:r>
            <a:endParaRPr lang="en-US" altLang="zh-CN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静蕾简体" panose="02000000000000000000" pitchFamily="2" charset="-122"/>
              <a:ea typeface="方正静蕾简体" panose="02000000000000000000" pitchFamily="2" charset="-122"/>
            </a:endParaRPr>
          </a:p>
          <a:p>
            <a:pPr marL="0" indent="0">
              <a:buNone/>
            </a:pPr>
            <a:r>
              <a:rPr lang="zh-CN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静蕾简体" panose="02000000000000000000" pitchFamily="2" charset="-122"/>
                <a:ea typeface="方正静蕾简体" panose="02000000000000000000" pitchFamily="2" charset="-122"/>
              </a:rPr>
              <a:t>管理：麦晋源</a:t>
            </a:r>
          </a:p>
        </p:txBody>
      </p:sp>
    </p:spTree>
    <p:extLst>
      <p:ext uri="{BB962C8B-B14F-4D97-AF65-F5344CB8AC3E}">
        <p14:creationId xmlns:p14="http://schemas.microsoft.com/office/powerpoint/2010/main" val="1226288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2CB95C2B-6E8F-4306-B624-A9812230FB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3889"/>
          <a:stretch/>
        </p:blipFill>
        <p:spPr>
          <a:xfrm>
            <a:off x="8991600" y="0"/>
            <a:ext cx="3220720" cy="6858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E8DDF9A-1742-4B4F-AE8A-99EFD3F18E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标题 4">
            <a:extLst>
              <a:ext uri="{FF2B5EF4-FFF2-40B4-BE49-F238E27FC236}">
                <a16:creationId xmlns:a16="http://schemas.microsoft.com/office/drawing/2014/main" id="{21E4BA71-8588-4E10-9C9D-012CB878D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zh-CN" altLang="en-US" b="1" dirty="0">
                <a:ln w="9525">
                  <a:solidFill>
                    <a:srgbClr val="FFC000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功能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2473CBC-93C8-43D4-89C4-17A3AE59B4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62880" y="1690688"/>
            <a:ext cx="6090920" cy="480218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zh-CN" altLang="en-US" dirty="0"/>
              <a:t>       </a:t>
            </a:r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少儿简体" panose="03000509000000000000" pitchFamily="65" charset="-122"/>
                <a:ea typeface="方正少儿简体" panose="03000509000000000000" pitchFamily="65" charset="-122"/>
              </a:rPr>
              <a:t>这是一座静谧的电话亭，等待着他人前来倾吐自己的心声。</a:t>
            </a:r>
            <a:endParaRPr lang="en-US" altLang="zh-CN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少儿简体" panose="03000509000000000000" pitchFamily="65" charset="-122"/>
              <a:ea typeface="方正少儿简体" panose="03000509000000000000" pitchFamily="65" charset="-122"/>
            </a:endParaRPr>
          </a:p>
          <a:p>
            <a:pPr marL="0" indent="0">
              <a:buNone/>
            </a:pP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少儿简体" panose="03000509000000000000" pitchFamily="65" charset="-122"/>
                <a:ea typeface="方正少儿简体" panose="03000509000000000000" pitchFamily="65" charset="-122"/>
              </a:rPr>
              <a:t>       </a:t>
            </a:r>
            <a:r>
              <a:rPr lang="zh-CN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少儿简体" panose="03000509000000000000" pitchFamily="65" charset="-122"/>
                <a:ea typeface="方正少儿简体" panose="03000509000000000000" pitchFamily="65" charset="-122"/>
              </a:rPr>
              <a:t>在这个电话亭里，你可以刷校园卡登陆自己的账号，选择你想</a:t>
            </a:r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少儿简体" panose="03000509000000000000" pitchFamily="65" charset="-122"/>
                <a:ea typeface="方正少儿简体" panose="03000509000000000000" pitchFamily="65" charset="-122"/>
              </a:rPr>
              <a:t>与之</a:t>
            </a:r>
            <a:r>
              <a:rPr lang="zh-CN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少儿简体" panose="03000509000000000000" pitchFamily="65" charset="-122"/>
                <a:ea typeface="方正少儿简体" panose="03000509000000000000" pitchFamily="65" charset="-122"/>
              </a:rPr>
              <a:t>沟通的对象，并且录下自己的真心话，让心理老师听到，帮你排忧解难。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少儿简体" panose="03000509000000000000" pitchFamily="65" charset="-122"/>
                <a:ea typeface="方正少儿简体" panose="03000509000000000000" pitchFamily="65" charset="-122"/>
              </a:rPr>
              <a:t>      </a:t>
            </a:r>
          </a:p>
          <a:p>
            <a:pPr marL="0" indent="0">
              <a:buNone/>
            </a:pP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少儿简体" panose="03000509000000000000" pitchFamily="65" charset="-122"/>
                <a:ea typeface="方正少儿简体" panose="03000509000000000000" pitchFamily="65" charset="-122"/>
              </a:rPr>
              <a:t>       </a:t>
            </a:r>
            <a:r>
              <a:rPr lang="zh-CN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少儿简体" panose="03000509000000000000" pitchFamily="65" charset="-122"/>
                <a:ea typeface="方正少儿简体" panose="03000509000000000000" pitchFamily="65" charset="-122"/>
              </a:rPr>
              <a:t>更</a:t>
            </a:r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少儿简体" panose="03000509000000000000" pitchFamily="65" charset="-122"/>
                <a:ea typeface="方正少儿简体" panose="03000509000000000000" pitchFamily="65" charset="-122"/>
              </a:rPr>
              <a:t>为</a:t>
            </a:r>
            <a:r>
              <a:rPr lang="zh-CN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少儿简体" panose="03000509000000000000" pitchFamily="65" charset="-122"/>
                <a:ea typeface="方正少儿简体" panose="03000509000000000000" pitchFamily="65" charset="-122"/>
              </a:rPr>
              <a:t>重要的是，如果另一方恰巧也给你留下了真心话，你们就可以互相听见</a:t>
            </a:r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少儿简体" panose="03000509000000000000" pitchFamily="65" charset="-122"/>
                <a:ea typeface="方正少儿简体" panose="03000509000000000000" pitchFamily="65" charset="-122"/>
              </a:rPr>
              <a:t>彼此</a:t>
            </a:r>
            <a:r>
              <a:rPr lang="zh-CN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少儿简体" panose="03000509000000000000" pitchFamily="65" charset="-122"/>
                <a:ea typeface="方正少儿简体" panose="03000509000000000000" pitchFamily="65" charset="-122"/>
              </a:rPr>
              <a:t>的心声，</a:t>
            </a:r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少儿简体" panose="03000509000000000000" pitchFamily="65" charset="-122"/>
                <a:ea typeface="方正少儿简体" panose="03000509000000000000" pitchFamily="65" charset="-122"/>
              </a:rPr>
              <a:t>使</a:t>
            </a:r>
            <a:r>
              <a:rPr lang="zh-CN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少儿简体" panose="03000509000000000000" pitchFamily="65" charset="-122"/>
                <a:ea typeface="方正少儿简体" panose="03000509000000000000" pitchFamily="65" charset="-122"/>
              </a:rPr>
              <a:t>矛盾烟消云散。</a:t>
            </a:r>
            <a:endParaRPr lang="en-US" altLang="zh-CN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少儿简体" panose="03000509000000000000" pitchFamily="65" charset="-122"/>
              <a:ea typeface="方正少儿简体" panose="03000509000000000000" pitchFamily="65" charset="-122"/>
            </a:endParaRPr>
          </a:p>
          <a:p>
            <a:pPr marL="0" indent="0">
              <a:buNone/>
            </a:pP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少儿简体" panose="03000509000000000000" pitchFamily="65" charset="-122"/>
                <a:ea typeface="方正少儿简体" panose="03000509000000000000" pitchFamily="65" charset="-122"/>
              </a:rPr>
              <a:t>       </a:t>
            </a:r>
            <a:r>
              <a:rPr lang="zh-CN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少儿简体" panose="03000509000000000000" pitchFamily="65" charset="-122"/>
                <a:ea typeface="方正少儿简体" panose="03000509000000000000" pitchFamily="65" charset="-122"/>
              </a:rPr>
              <a:t>当然，如果对方并没有来到这里，就永远不会听到你</a:t>
            </a:r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少儿简体" panose="03000509000000000000" pitchFamily="65" charset="-122"/>
                <a:ea typeface="方正少儿简体" panose="03000509000000000000" pitchFamily="65" charset="-122"/>
              </a:rPr>
              <a:t>的肺腑之言</a:t>
            </a:r>
            <a:r>
              <a:rPr lang="zh-CN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少儿简体" panose="03000509000000000000" pitchFamily="65" charset="-122"/>
                <a:ea typeface="方正少儿简体" panose="03000509000000000000" pitchFamily="65" charset="-122"/>
              </a:rPr>
              <a:t>——这可以避免你单方面吐露的尴尬。</a:t>
            </a:r>
          </a:p>
          <a:p>
            <a:pPr marL="0" indent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97958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2CB95C2B-6E8F-4306-B624-A9812230FB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3889"/>
          <a:stretch/>
        </p:blipFill>
        <p:spPr>
          <a:xfrm>
            <a:off x="8971280" y="0"/>
            <a:ext cx="3220720" cy="6858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E8DDF9A-1742-4B4F-AE8A-99EFD3F18E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标题 4">
            <a:extLst>
              <a:ext uri="{FF2B5EF4-FFF2-40B4-BE49-F238E27FC236}">
                <a16:creationId xmlns:a16="http://schemas.microsoft.com/office/drawing/2014/main" id="{21E4BA71-8588-4E10-9C9D-012CB878D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zh-CN" altLang="en-US" b="1" dirty="0">
                <a:ln w="9525">
                  <a:solidFill>
                    <a:srgbClr val="FFC000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技术实现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2473CBC-93C8-43D4-89C4-17A3AE59B4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62880" y="1391920"/>
            <a:ext cx="6090920" cy="5100955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altLang="zh-CN" dirty="0"/>
              <a:t>Arduino</a:t>
            </a:r>
            <a:r>
              <a:rPr lang="zh-CN" altLang="zh-CN" dirty="0"/>
              <a:t>平台</a:t>
            </a:r>
            <a:r>
              <a:rPr lang="zh-CN" altLang="en-US" dirty="0"/>
              <a:t>：</a:t>
            </a:r>
            <a:endParaRPr lang="zh-CN" altLang="zh-CN" dirty="0"/>
          </a:p>
          <a:p>
            <a:pPr lvl="0"/>
            <a:r>
              <a:rPr lang="en-US" altLang="zh-CN" dirty="0"/>
              <a:t> Microsoft Visual Studio </a:t>
            </a:r>
            <a:r>
              <a:rPr lang="en-US" altLang="zh-CN"/>
              <a:t>Community 2015  </a:t>
            </a:r>
            <a:r>
              <a:rPr lang="en-US" altLang="zh-CN" dirty="0"/>
              <a:t>w/ Visual Micro</a:t>
            </a:r>
            <a:r>
              <a:rPr lang="zh-CN" altLang="zh-CN" dirty="0"/>
              <a:t>作为开发平台</a:t>
            </a:r>
          </a:p>
          <a:p>
            <a:pPr lvl="0"/>
            <a:r>
              <a:rPr lang="en-US" altLang="zh-CN" dirty="0"/>
              <a:t> Arduino Nano</a:t>
            </a:r>
            <a:r>
              <a:rPr lang="zh-CN" altLang="zh-CN" dirty="0"/>
              <a:t>作为主控器</a:t>
            </a:r>
          </a:p>
          <a:p>
            <a:pPr lvl="0"/>
            <a:r>
              <a:rPr lang="en-US" altLang="zh-CN" dirty="0"/>
              <a:t> RFID-522</a:t>
            </a:r>
            <a:r>
              <a:rPr lang="zh-CN" altLang="zh-CN" dirty="0"/>
              <a:t>射频模块实现读卡功能</a:t>
            </a:r>
          </a:p>
          <a:p>
            <a:pPr lvl="0"/>
            <a:r>
              <a:rPr lang="en-US" altLang="zh-CN" dirty="0"/>
              <a:t> HC-05</a:t>
            </a:r>
            <a:r>
              <a:rPr lang="zh-CN" altLang="zh-CN" dirty="0"/>
              <a:t>蓝牙模块将校卡数据传递给</a:t>
            </a:r>
            <a:r>
              <a:rPr lang="en-US" altLang="zh-CN" dirty="0"/>
              <a:t>Android</a:t>
            </a:r>
            <a:endParaRPr lang="zh-CN" altLang="zh-CN" dirty="0"/>
          </a:p>
          <a:p>
            <a:pPr marL="0" indent="0">
              <a:buNone/>
            </a:pPr>
            <a:r>
              <a:rPr lang="en-US" altLang="zh-CN" dirty="0"/>
              <a:t>Android</a:t>
            </a:r>
            <a:r>
              <a:rPr lang="zh-CN" altLang="zh-CN" dirty="0"/>
              <a:t>平台</a:t>
            </a:r>
            <a:r>
              <a:rPr lang="zh-CN" altLang="en-US" dirty="0"/>
              <a:t>：</a:t>
            </a:r>
            <a:endParaRPr lang="zh-CN" altLang="zh-CN" dirty="0"/>
          </a:p>
          <a:p>
            <a:pPr lvl="0"/>
            <a:r>
              <a:rPr lang="en-US" altLang="zh-CN" dirty="0"/>
              <a:t> MIT App Inventor</a:t>
            </a:r>
            <a:r>
              <a:rPr lang="zh-CN" altLang="zh-CN" dirty="0"/>
              <a:t>作为开发平台</a:t>
            </a:r>
          </a:p>
          <a:p>
            <a:pPr lvl="0"/>
            <a:r>
              <a:rPr lang="en-US" altLang="zh-CN" dirty="0"/>
              <a:t> </a:t>
            </a:r>
            <a:r>
              <a:rPr lang="zh-CN" altLang="zh-CN" dirty="0"/>
              <a:t>小米</a:t>
            </a:r>
            <a:r>
              <a:rPr lang="en-US" altLang="zh-CN" dirty="0"/>
              <a:t>5</a:t>
            </a:r>
            <a:r>
              <a:rPr lang="zh-CN" altLang="zh-CN" dirty="0"/>
              <a:t>作为实现设备</a:t>
            </a:r>
          </a:p>
          <a:p>
            <a:pPr marL="0" indent="0">
              <a:buNone/>
            </a:pPr>
            <a:r>
              <a:rPr lang="zh-CN" altLang="zh-CN" dirty="0"/>
              <a:t>结构设计</a:t>
            </a:r>
            <a:r>
              <a:rPr lang="zh-CN" altLang="en-US" dirty="0"/>
              <a:t>：</a:t>
            </a:r>
            <a:endParaRPr lang="zh-CN" altLang="zh-CN" dirty="0"/>
          </a:p>
          <a:p>
            <a:pPr lvl="0"/>
            <a:r>
              <a:rPr lang="en-US" altLang="zh-CN" dirty="0"/>
              <a:t> CorelDraw X7</a:t>
            </a:r>
            <a:r>
              <a:rPr lang="zh-CN" altLang="zh-CN" dirty="0"/>
              <a:t>作为设计平台</a:t>
            </a:r>
          </a:p>
          <a:p>
            <a:pPr lvl="0"/>
            <a:r>
              <a:rPr lang="en-US" altLang="zh-CN" dirty="0"/>
              <a:t> </a:t>
            </a:r>
            <a:r>
              <a:rPr lang="zh-CN" altLang="zh-CN" dirty="0"/>
              <a:t>激光切割制作结构主体</a:t>
            </a:r>
          </a:p>
          <a:p>
            <a:pPr lvl="0"/>
            <a:r>
              <a:rPr lang="en-US" altLang="zh-CN" dirty="0"/>
              <a:t> Sennheiser</a:t>
            </a:r>
            <a:r>
              <a:rPr lang="zh-CN" altLang="zh-CN" dirty="0"/>
              <a:t>耳机作为电话听筒</a:t>
            </a:r>
          </a:p>
        </p:txBody>
      </p:sp>
    </p:spTree>
    <p:extLst>
      <p:ext uri="{BB962C8B-B14F-4D97-AF65-F5344CB8AC3E}">
        <p14:creationId xmlns:p14="http://schemas.microsoft.com/office/powerpoint/2010/main" val="1996345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2CB95C2B-6E8F-4306-B624-A9812230FB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3889"/>
          <a:stretch/>
        </p:blipFill>
        <p:spPr>
          <a:xfrm>
            <a:off x="8971280" y="0"/>
            <a:ext cx="3220720" cy="6858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E8DDF9A-1742-4B4F-AE8A-99EFD3F18E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标题 4">
            <a:extLst>
              <a:ext uri="{FF2B5EF4-FFF2-40B4-BE49-F238E27FC236}">
                <a16:creationId xmlns:a16="http://schemas.microsoft.com/office/drawing/2014/main" id="{21E4BA71-8588-4E10-9C9D-012CB878D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altLang="zh-CN" b="1" dirty="0">
                <a:ln w="9525">
                  <a:solidFill>
                    <a:srgbClr val="FFC000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Arduino </a:t>
            </a:r>
            <a:r>
              <a:rPr lang="zh-CN" altLang="en-US" b="1" dirty="0">
                <a:ln w="9525">
                  <a:solidFill>
                    <a:srgbClr val="FFC000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源代码剪影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8B15768-96A3-4C31-9E61-0DE6495367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5572" y="1554480"/>
            <a:ext cx="7934188" cy="4293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713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2CB95C2B-6E8F-4306-B624-A9812230FB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3889"/>
          <a:stretch/>
        </p:blipFill>
        <p:spPr>
          <a:xfrm>
            <a:off x="8971280" y="0"/>
            <a:ext cx="3220720" cy="6858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E8DDF9A-1742-4B4F-AE8A-99EFD3F18E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标题 4">
            <a:extLst>
              <a:ext uri="{FF2B5EF4-FFF2-40B4-BE49-F238E27FC236}">
                <a16:creationId xmlns:a16="http://schemas.microsoft.com/office/drawing/2014/main" id="{21E4BA71-8588-4E10-9C9D-012CB878D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altLang="zh-CN" b="1" dirty="0">
                <a:ln w="9525">
                  <a:solidFill>
                    <a:srgbClr val="FFC000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Android app </a:t>
            </a:r>
            <a:r>
              <a:rPr lang="zh-CN" altLang="en-US" b="1" dirty="0">
                <a:ln w="9525">
                  <a:solidFill>
                    <a:srgbClr val="FFC000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源代码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40CF42F-0340-407E-A987-170C4A5459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8640" y="6858000"/>
            <a:ext cx="6995160" cy="12964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192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4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1.11111E-6 L 0.02109 -1.96134 " pathEditMode="relative" rAng="0" ptsTypes="AA">
                                      <p:cBhvr>
                                        <p:cTn id="13" dur="8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55" y="-9807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256</TotalTime>
  <Words>384</Words>
  <Application>Microsoft Office PowerPoint</Application>
  <PresentationFormat>宽屏</PresentationFormat>
  <Paragraphs>42</Paragraphs>
  <Slides>12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20" baseType="lpstr">
      <vt:lpstr>等线</vt:lpstr>
      <vt:lpstr>等线 Light</vt:lpstr>
      <vt:lpstr>方正静蕾简体</vt:lpstr>
      <vt:lpstr>方正少儿简体</vt:lpstr>
      <vt:lpstr>方正瘦金书简体</vt:lpstr>
      <vt:lpstr>Arial</vt:lpstr>
      <vt:lpstr>Consolas</vt:lpstr>
      <vt:lpstr>Office 主题​​</vt:lpstr>
      <vt:lpstr>真心电话亭 Truth Hub</vt:lpstr>
      <vt:lpstr>缘起</vt:lpstr>
      <vt:lpstr>缘起</vt:lpstr>
      <vt:lpstr>缘起</vt:lpstr>
      <vt:lpstr>团队</vt:lpstr>
      <vt:lpstr>功能</vt:lpstr>
      <vt:lpstr>技术实现</vt:lpstr>
      <vt:lpstr>Arduino 源代码剪影</vt:lpstr>
      <vt:lpstr>Android app 源代码</vt:lpstr>
      <vt:lpstr>结构设计-激光切割设计图</vt:lpstr>
      <vt:lpstr>结构设计</vt:lpstr>
      <vt:lpstr>感谢观看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真心电话亭</dc:title>
  <dc:creator>彭浩然</dc:creator>
  <cp:lastModifiedBy>彭浩然</cp:lastModifiedBy>
  <cp:revision>35</cp:revision>
  <dcterms:created xsi:type="dcterms:W3CDTF">2017-11-18T07:38:16Z</dcterms:created>
  <dcterms:modified xsi:type="dcterms:W3CDTF">2017-11-19T13:10:42Z</dcterms:modified>
</cp:coreProperties>
</file>